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5"/>
  </p:notesMasterIdLst>
  <p:sldIdLst>
    <p:sldId id="256" r:id="rId2"/>
    <p:sldId id="258" r:id="rId3"/>
    <p:sldId id="259" r:id="rId4"/>
    <p:sldId id="267" r:id="rId5"/>
    <p:sldId id="281" r:id="rId6"/>
    <p:sldId id="268" r:id="rId7"/>
    <p:sldId id="269" r:id="rId8"/>
    <p:sldId id="270" r:id="rId9"/>
    <p:sldId id="271" r:id="rId10"/>
    <p:sldId id="272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66" r:id="rId19"/>
    <p:sldId id="263" r:id="rId20"/>
    <p:sldId id="280" r:id="rId21"/>
    <p:sldId id="264" r:id="rId22"/>
    <p:sldId id="265" r:id="rId23"/>
    <p:sldId id="28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B3CA36-65DF-413D-9ECE-FCD942E06E50}" type="datetimeFigureOut">
              <a:rPr lang="en-US" smtClean="0"/>
              <a:t>2/16/2014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C9D903-179E-4731-A2A7-B8413763D69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Early weeks of 1933, a banking crisis erupted. Depositors were running the banks; the banks didn’t have enough to reserve deposits to give out.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Roosevelt declared a bank holiday, closing the banks for 4 days. (Threatened to publish the names of people who had withdrawn money; many </a:t>
            </a:r>
            <a:r>
              <a:rPr lang="en-US" dirty="0" err="1" smtClean="0"/>
              <a:t>redeposited</a:t>
            </a:r>
            <a:r>
              <a:rPr lang="en-US" dirty="0" smtClean="0"/>
              <a:t> their money.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C9D903-179E-4731-A2A7-B8413763D69B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title.png"/>
          <p:cNvPicPr>
            <a:picLocks noChangeAspect="1"/>
          </p:cNvPicPr>
          <p:nvPr/>
        </p:nvPicPr>
        <p:blipFill>
          <a:blip r:embed="rId2"/>
          <a:srcRect l="43431" t="21353" b="20413"/>
          <a:stretch>
            <a:fillRect/>
          </a:stretch>
        </p:blipFill>
        <p:spPr>
          <a:xfrm>
            <a:off x="0" y="0"/>
            <a:ext cx="367230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219200"/>
            <a:ext cx="6400800" cy="1600200"/>
          </a:xfrm>
        </p:spPr>
        <p:txBody>
          <a:bodyPr anchor="b" anchorCtr="0"/>
          <a:lstStyle>
            <a:lvl1pPr algn="l">
              <a:defRPr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438400" y="2971800"/>
            <a:ext cx="5715000" cy="1295400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28600" y="5943600"/>
            <a:ext cx="2133600" cy="228600"/>
          </a:xfrm>
        </p:spPr>
        <p:txBody>
          <a:bodyPr/>
          <a:lstStyle>
            <a:lvl1pPr algn="l">
              <a:defRPr/>
            </a:lvl1pPr>
          </a:lstStyle>
          <a:p>
            <a:fld id="{6F69044E-5D2A-4CA0-BB42-883D2CBAE929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28600" y="5715000"/>
            <a:ext cx="2667000" cy="228600"/>
          </a:xfrm>
        </p:spPr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28600" y="6248400"/>
            <a:ext cx="533400" cy="228600"/>
          </a:xfrm>
        </p:spPr>
        <p:txBody>
          <a:bodyPr/>
          <a:lstStyle>
            <a:lvl1pPr algn="l">
              <a:defRPr/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34209" y="2057400"/>
            <a:ext cx="5678424" cy="3886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98D6F-16E8-49DC-8FE1-047F0921EDA6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533400"/>
            <a:ext cx="1752600" cy="43433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533401"/>
            <a:ext cx="5029200" cy="54229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CE83B5-A467-46A0-A443-9E0EC05634EB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D2F7DF-926F-40E7-9B2B-D1F53D2E1C5C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irelight section.png"/>
          <p:cNvPicPr>
            <a:picLocks noChangeAspect="1"/>
          </p:cNvPicPr>
          <p:nvPr/>
        </p:nvPicPr>
        <p:blipFill>
          <a:blip r:embed="rId2"/>
          <a:srcRect l="7678" r="8563" b="31688"/>
          <a:stretch>
            <a:fillRect/>
          </a:stretch>
        </p:blipFill>
        <p:spPr>
          <a:xfrm>
            <a:off x="0" y="3048000"/>
            <a:ext cx="9144000" cy="3810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2057400"/>
            <a:ext cx="7391400" cy="1590675"/>
          </a:xfrm>
        </p:spPr>
        <p:txBody>
          <a:bodyPr anchor="b" anchorCtr="0">
            <a:normAutofit/>
          </a:bodyPr>
          <a:lstStyle>
            <a:lvl1pPr algn="ctr">
              <a:defRPr sz="4400" b="0" i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7546" y="3810000"/>
            <a:ext cx="5388909" cy="14239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1500"/>
              </a:spcBef>
              <a:buFontTx/>
              <a:buNone/>
              <a:defRPr sz="1800" kern="120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D8FEB-8E5E-43C8-A624-2E6E48E6ECFC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2057401"/>
            <a:ext cx="2743200" cy="3898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63DBF-A449-4C9D-B472-5959E548D7F2}" type="datetime1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1967753"/>
            <a:ext cx="2743200" cy="639762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200" b="0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2819400"/>
            <a:ext cx="2743200" cy="31369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3F5D0-5EBE-4B75-9D49-39A56D67876E}" type="datetime1">
              <a:rPr/>
              <a:pPr/>
              <a:t>3/28/2008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6A0FF-41E3-48D8-B6B1-AD2DFF309C37}" type="datetime1">
              <a:rPr/>
              <a:pPr/>
              <a:t>3/28/2008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F69535-5BFE-4C6B-A00E-2CCC3E0C7147}" type="datetime1">
              <a:rPr/>
              <a:pPr/>
              <a:t>3/28/2008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ontent caption.png"/>
          <p:cNvPicPr>
            <a:picLocks noChangeAspect="1"/>
          </p:cNvPicPr>
          <p:nvPr/>
        </p:nvPicPr>
        <p:blipFill>
          <a:blip r:embed="rId2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8488"/>
          </a:xfrm>
        </p:spPr>
        <p:txBody>
          <a:bodyPr anchor="ctr" anchorCtr="0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438150"/>
            <a:ext cx="4419600" cy="5118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439" y="2514600"/>
            <a:ext cx="1985962" cy="2362200"/>
          </a:xfrm>
        </p:spPr>
        <p:txBody>
          <a:bodyPr anchor="t" anchorCtr="0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8FED56-6EAC-4129-98CD-9AD71FD8D485}" type="datetime1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ontent caption.png"/>
          <p:cNvPicPr>
            <a:picLocks noChangeAspect="1"/>
          </p:cNvPicPr>
          <p:nvPr/>
        </p:nvPicPr>
        <p:blipFill>
          <a:blip r:embed="rId2"/>
          <a:srcRect l="11342" t="23079" r="13047"/>
          <a:stretch>
            <a:fillRect/>
          </a:stretch>
        </p:blipFill>
        <p:spPr>
          <a:xfrm>
            <a:off x="0" y="0"/>
            <a:ext cx="9144000" cy="60953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5025" y="438150"/>
            <a:ext cx="2743200" cy="1619250"/>
          </a:xfrm>
        </p:spPr>
        <p:txBody>
          <a:bodyPr vert="horz" lIns="91440" tIns="45720" rIns="91440" bIns="45720" rtlCol="0" anchor="ctr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75050" y="685800"/>
            <a:ext cx="5264150" cy="4648200"/>
          </a:xfrm>
          <a:prstGeom prst="ellipse">
            <a:avLst/>
          </a:prstGeom>
          <a:ln w="127000">
            <a:solidFill>
              <a:schemeClr val="tx1">
                <a:alpha val="10000"/>
              </a:schemeClr>
            </a:solidFill>
          </a:ln>
          <a:effectLst>
            <a:innerShdw blurRad="190500">
              <a:prstClr val="black">
                <a:alpha val="75000"/>
              </a:prstClr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2104" y="2514600"/>
            <a:ext cx="1984248" cy="2359152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buNone/>
              <a:defRPr sz="1400" kern="1200">
                <a:gradFill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</a:gra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1500"/>
              </a:spcBef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D37ED7-ED76-43BC-97DB-55B373391E40}" type="datetime1">
              <a:rPr/>
              <a:pPr/>
              <a:t>3/28/2008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irelight content.png"/>
          <p:cNvPicPr>
            <a:picLocks noChangeAspect="1"/>
          </p:cNvPicPr>
          <p:nvPr/>
        </p:nvPicPr>
        <p:blipFill>
          <a:blip r:embed="rId13"/>
          <a:srcRect l="10260" t="11518" r="6261" b="8745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477962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57400" y="2057400"/>
            <a:ext cx="50292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58000" y="6477000"/>
            <a:ext cx="2133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543E42D7-BE15-40EC-A50A-F1458B5ECD51}" type="datetime1">
              <a:rPr/>
              <a:pPr/>
              <a:t>3/28/2008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8600" y="6477000"/>
            <a:ext cx="28956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10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58200" y="6248400"/>
            <a:ext cx="533400" cy="2286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>
            <a:lvl1pPr algn="r" defTabSz="914400" rtl="0" eaLnBrk="1" latinLnBrk="0" hangingPunct="1">
              <a:spcBef>
                <a:spcPct val="0"/>
              </a:spcBef>
              <a:buNone/>
              <a:defRPr sz="1100" kern="1200" spc="0" baseline="0">
                <a:gradFill flip="none" rotWithShape="1">
                  <a:gsLst>
                    <a:gs pos="0">
                      <a:schemeClr val="tx1">
                        <a:alpha val="70000"/>
                      </a:schemeClr>
                    </a:gs>
                    <a:gs pos="50000">
                      <a:schemeClr val="tx1">
                        <a:alpha val="80000"/>
                      </a:schemeClr>
                    </a:gs>
                    <a:gs pos="100000">
                      <a:schemeClr val="tx1">
                        <a:alpha val="90000"/>
                      </a:schemeClr>
                    </a:gs>
                  </a:gsLst>
                  <a:lin ang="0" scaled="0"/>
                  <a:tileRect/>
                </a:gradFill>
                <a:latin typeface="+mn-lt"/>
                <a:ea typeface="+mj-ea"/>
                <a:cs typeface="+mj-cs"/>
              </a:defRPr>
            </a:lvl1pPr>
          </a:lstStyle>
          <a:p>
            <a:fld id="{DF28FB93-0A08-4E7D-8E63-9EFA29F1E093}" type="slidenum">
              <a:rPr/>
              <a:pPr/>
              <a:t>‹#›</a:t>
            </a:fld>
            <a:endParaRPr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 spc="0" baseline="0">
          <a:gradFill flip="none" rotWithShape="1"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  <a:tileRect/>
          </a:gra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1500"/>
        </a:spcBef>
        <a:buFontTx/>
        <a:buBlip>
          <a:blip r:embed="rId14"/>
        </a:buBlip>
        <a:defRPr sz="20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ts val="1500"/>
        </a:spcBef>
        <a:buFontTx/>
        <a:buBlip>
          <a:blip r:embed="rId15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ts val="1500"/>
        </a:spcBef>
        <a:buFontTx/>
        <a:buBlip>
          <a:blip r:embed="rId14"/>
        </a:buBlip>
        <a:defRPr sz="1600" kern="1200">
          <a:gradFill>
            <a:gsLst>
              <a:gs pos="0">
                <a:schemeClr val="tx1">
                  <a:alpha val="70000"/>
                </a:schemeClr>
              </a:gs>
              <a:gs pos="50000">
                <a:schemeClr val="tx1">
                  <a:alpha val="80000"/>
                </a:schemeClr>
              </a:gs>
              <a:gs pos="100000">
                <a:schemeClr val="tx1">
                  <a:alpha val="90000"/>
                </a:schemeClr>
              </a:gs>
            </a:gsLst>
            <a:lin ang="0" scaled="0"/>
          </a:gra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livingnewdeal.berkeley.edu/us/tx/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28800" y="1447800"/>
            <a:ext cx="6400800" cy="1600200"/>
          </a:xfrm>
        </p:spPr>
        <p:txBody>
          <a:bodyPr>
            <a:normAutofit fontScale="90000"/>
          </a:bodyPr>
          <a:lstStyle/>
          <a:p>
            <a:r>
              <a:rPr lang="en-US" sz="8000" dirty="0" smtClean="0"/>
              <a:t>The New Deal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Relief, Reform, Recovery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Works Administration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33800" y="1828800"/>
            <a:ext cx="5029200" cy="3886200"/>
          </a:xfrm>
        </p:spPr>
        <p:txBody>
          <a:bodyPr/>
          <a:lstStyle/>
          <a:p>
            <a:r>
              <a:rPr lang="en-US" dirty="0" smtClean="0"/>
              <a:t>C</a:t>
            </a:r>
            <a:r>
              <a:rPr lang="en-US" dirty="0" smtClean="0"/>
              <a:t>onstruction </a:t>
            </a:r>
            <a:r>
              <a:rPr lang="en-US" dirty="0" smtClean="0"/>
              <a:t>of public works as a means of providing employment, stabilizing purchasing power, improving public welfare, and contributing to a revival of American industry. </a:t>
            </a:r>
            <a:endParaRPr lang="en-US" dirty="0" smtClean="0"/>
          </a:p>
          <a:p>
            <a:r>
              <a:rPr lang="en-US" dirty="0" smtClean="0"/>
              <a:t>S</a:t>
            </a:r>
            <a:r>
              <a:rPr lang="en-US" dirty="0" smtClean="0"/>
              <a:t>pend </a:t>
            </a:r>
            <a:r>
              <a:rPr lang="en-US" dirty="0" smtClean="0"/>
              <a:t>"big bucks on big projects</a:t>
            </a:r>
            <a:r>
              <a:rPr lang="en-US" dirty="0" smtClean="0"/>
              <a:t>.“</a:t>
            </a:r>
          </a:p>
          <a:p>
            <a:r>
              <a:rPr lang="en-US" dirty="0" smtClean="0"/>
              <a:t>“Priming the Pump”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8674" name="Picture 2" descr="http://www.co.broward.fl.us/Library/images/lii102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905000"/>
            <a:ext cx="2971800" cy="4434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amhoustoncoliseu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3400" y="533400"/>
            <a:ext cx="4351748" cy="2667000"/>
          </a:xfrm>
        </p:spPr>
      </p:pic>
      <p:pic>
        <p:nvPicPr>
          <p:cNvPr id="31746" name="Picture 2" descr="http://www-tc.pbs.org/wnet/need-to-know/files/2010/09/Roy-Swinford_WPA-worker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05400" y="1447800"/>
            <a:ext cx="3771900" cy="2878124"/>
          </a:xfrm>
          <a:prstGeom prst="rect">
            <a:avLst/>
          </a:prstGeom>
          <a:noFill/>
        </p:spPr>
      </p:pic>
      <p:pic>
        <p:nvPicPr>
          <p:cNvPr id="6" name="Picture 5" descr="Golden Gate Bridge construction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657600"/>
            <a:ext cx="4572000" cy="27336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105400" y="762000"/>
            <a:ext cx="33849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Sam Houston Coliseum, Houston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562600" y="4572000"/>
            <a:ext cx="3042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 Laying street bricks, Chicago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181600" y="5943600"/>
            <a:ext cx="3522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Golden Gate Bridge, San Francisco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944562"/>
          </a:xfrm>
        </p:spPr>
        <p:txBody>
          <a:bodyPr/>
          <a:lstStyle/>
          <a:p>
            <a:r>
              <a:rPr lang="en-US" dirty="0" smtClean="0"/>
              <a:t>Reform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600200"/>
            <a:ext cx="7391400" cy="42672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Federal Securities Act of May 1933/ </a:t>
            </a:r>
            <a:r>
              <a:rPr lang="en-US" sz="2800" b="1" dirty="0" smtClean="0"/>
              <a:t>Securities and Exchange Commission </a:t>
            </a:r>
            <a:r>
              <a:rPr lang="en-US" sz="2800" dirty="0" smtClean="0"/>
              <a:t>(SEC) </a:t>
            </a:r>
            <a:endParaRPr lang="en-US" sz="2800" dirty="0" smtClean="0"/>
          </a:p>
          <a:p>
            <a:r>
              <a:rPr lang="en-US" sz="2800" dirty="0" smtClean="0"/>
              <a:t>Required full </a:t>
            </a:r>
            <a:r>
              <a:rPr lang="en-US" sz="2800" dirty="0" smtClean="0"/>
              <a:t>disclosure of information on stocks being sold. The SEC regulated the stock market. </a:t>
            </a:r>
            <a:endParaRPr lang="en-US" sz="2800" dirty="0" smtClean="0"/>
          </a:p>
          <a:p>
            <a:r>
              <a:rPr lang="en-US" sz="2800" dirty="0" smtClean="0"/>
              <a:t>Gave </a:t>
            </a:r>
            <a:r>
              <a:rPr lang="en-US" sz="2800" dirty="0" smtClean="0"/>
              <a:t>the Federal Reserve Board the power to regulate the purchase of stock on margin.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dirty="0" smtClean="0"/>
              <a:t>Home Owners Loan Corporation (HOLC) / Agriculture Adjustment Administration (AAA)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2057400"/>
            <a:ext cx="7467600" cy="3886200"/>
          </a:xfrm>
        </p:spPr>
        <p:txBody>
          <a:bodyPr>
            <a:noAutofit/>
          </a:bodyPr>
          <a:lstStyle/>
          <a:p>
            <a:r>
              <a:rPr lang="en-US" sz="2400" dirty="0" smtClean="0"/>
              <a:t>R</a:t>
            </a:r>
            <a:r>
              <a:rPr lang="en-US" sz="2400" dirty="0" smtClean="0"/>
              <a:t>efinanced </a:t>
            </a:r>
            <a:r>
              <a:rPr lang="en-US" sz="2400" dirty="0" smtClean="0"/>
              <a:t>mortgages of middle-income home </a:t>
            </a:r>
            <a:r>
              <a:rPr lang="en-US" sz="2400" dirty="0" smtClean="0"/>
              <a:t>owners to prevent foreclosures. </a:t>
            </a:r>
          </a:p>
          <a:p>
            <a:r>
              <a:rPr lang="en-US" sz="2400" dirty="0" smtClean="0"/>
              <a:t>The </a:t>
            </a:r>
            <a:r>
              <a:rPr lang="en-US" sz="2400" dirty="0" smtClean="0"/>
              <a:t>AAA tried to raise farm </a:t>
            </a:r>
            <a:r>
              <a:rPr lang="en-US" sz="2400" dirty="0" smtClean="0"/>
              <a:t>prices by paying farmers NOT </a:t>
            </a:r>
            <a:r>
              <a:rPr lang="en-US" sz="2400" dirty="0" smtClean="0"/>
              <a:t>to raise specific crops and animals. </a:t>
            </a:r>
            <a:endParaRPr lang="en-US" sz="2400" dirty="0" smtClean="0"/>
          </a:p>
          <a:p>
            <a:r>
              <a:rPr lang="en-US" sz="2400" dirty="0" smtClean="0"/>
              <a:t>Lower supply = higher price. </a:t>
            </a:r>
          </a:p>
          <a:p>
            <a:r>
              <a:rPr lang="en-US" sz="2400" dirty="0" smtClean="0"/>
              <a:t>Killed certain </a:t>
            </a:r>
            <a:r>
              <a:rPr lang="en-US" sz="2400" dirty="0" smtClean="0"/>
              <a:t>animals and </a:t>
            </a:r>
            <a:r>
              <a:rPr lang="en-US" sz="2400" dirty="0" smtClean="0"/>
              <a:t>destroyed crops to reduce supply. </a:t>
            </a:r>
          </a:p>
          <a:p>
            <a:r>
              <a:rPr lang="en-US" sz="2400" dirty="0" smtClean="0"/>
              <a:t>Problem: People were </a:t>
            </a:r>
          </a:p>
          <a:p>
            <a:r>
              <a:rPr lang="en-US" sz="2400" dirty="0" smtClean="0"/>
              <a:t>Declared </a:t>
            </a:r>
            <a:r>
              <a:rPr lang="en-US" sz="2400" dirty="0" smtClean="0"/>
              <a:t>unconstitutional later on.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Tennessee Valley Authority (TVA)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3886200" cy="3886200"/>
          </a:xfrm>
        </p:spPr>
        <p:txBody>
          <a:bodyPr/>
          <a:lstStyle/>
          <a:p>
            <a:r>
              <a:rPr lang="en-US" dirty="0" smtClean="0"/>
              <a:t>(</a:t>
            </a:r>
            <a:r>
              <a:rPr lang="en-US" dirty="0" smtClean="0"/>
              <a:t>May </a:t>
            </a:r>
            <a:r>
              <a:rPr lang="en-US" dirty="0" smtClean="0"/>
              <a:t>1933</a:t>
            </a:r>
            <a:r>
              <a:rPr lang="en-US" dirty="0" smtClean="0"/>
              <a:t>) H</a:t>
            </a:r>
            <a:r>
              <a:rPr lang="en-US" dirty="0" smtClean="0"/>
              <a:t>elped </a:t>
            </a:r>
            <a:r>
              <a:rPr lang="en-US" dirty="0" smtClean="0"/>
              <a:t>farmers and created jobs in one of </a:t>
            </a:r>
            <a:r>
              <a:rPr lang="en-US" dirty="0" smtClean="0"/>
              <a:t>America’s </a:t>
            </a:r>
            <a:r>
              <a:rPr lang="en-US" dirty="0" smtClean="0"/>
              <a:t>least modernized areas. </a:t>
            </a:r>
            <a:endParaRPr lang="en-US" dirty="0" smtClean="0"/>
          </a:p>
          <a:p>
            <a:r>
              <a:rPr lang="en-US" dirty="0" smtClean="0"/>
              <a:t>Reactivating </a:t>
            </a:r>
            <a:r>
              <a:rPr lang="en-US" dirty="0" smtClean="0"/>
              <a:t>a hydroelectric power plant </a:t>
            </a:r>
            <a:r>
              <a:rPr lang="en-US" dirty="0" smtClean="0"/>
              <a:t>which provided </a:t>
            </a:r>
            <a:r>
              <a:rPr lang="en-US" dirty="0" smtClean="0"/>
              <a:t>cheap electric power, flood control, and recreational opportunities to the entire Tennessee River valley.</a:t>
            </a:r>
            <a:endParaRPr lang="en-US" dirty="0"/>
          </a:p>
        </p:txBody>
      </p:sp>
      <p:pic>
        <p:nvPicPr>
          <p:cNvPr id="6" name="Picture 5" descr="TVA map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" y="990600"/>
            <a:ext cx="7762875" cy="4953000"/>
          </a:xfrm>
          <a:prstGeom prst="rect">
            <a:avLst/>
          </a:prstGeom>
        </p:spPr>
      </p:pic>
      <p:pic>
        <p:nvPicPr>
          <p:cNvPr id="7" name="Picture 6" descr="TVA da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412" y="1143000"/>
            <a:ext cx="8030140" cy="4724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Farm Security Administration (FSA) The FSA loaned more than $1 billion to farmers and set up camps for migrant workers. </a:t>
            </a:r>
            <a:endParaRPr lang="en-US" dirty="0" smtClean="0"/>
          </a:p>
          <a:p>
            <a:r>
              <a:rPr lang="en-US" dirty="0" smtClean="0"/>
              <a:t>Fair Labor Standards Act of 1938 This banned child labor and set a minimum wage. This law was a long awaited triumph for the progressive-era social reformers.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Wagner Act 1935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Labor Relations Act (Wagner Act) </a:t>
            </a:r>
            <a:endParaRPr lang="en-US" dirty="0" smtClean="0"/>
          </a:p>
          <a:p>
            <a:r>
              <a:rPr lang="en-US" dirty="0" smtClean="0"/>
              <a:t>Legalized </a:t>
            </a:r>
            <a:r>
              <a:rPr lang="en-US" dirty="0" smtClean="0"/>
              <a:t>practices allowed only unevenly in the past, such as closed shops in which only union members can work and collective bargain. </a:t>
            </a:r>
            <a:endParaRPr lang="en-US" dirty="0" smtClean="0"/>
          </a:p>
          <a:p>
            <a:r>
              <a:rPr lang="en-US" dirty="0" smtClean="0"/>
              <a:t>Set </a:t>
            </a:r>
            <a:r>
              <a:rPr lang="en-US" dirty="0" smtClean="0"/>
              <a:t>up the National Labor Relations Board (NLRB) to enforce its provisions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Security </a:t>
            </a:r>
            <a:r>
              <a:rPr lang="en-US" dirty="0" smtClean="0"/>
              <a:t>Act 1935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2057400"/>
            <a:ext cx="6934200" cy="3886200"/>
          </a:xfrm>
        </p:spPr>
        <p:txBody>
          <a:bodyPr/>
          <a:lstStyle/>
          <a:p>
            <a:r>
              <a:rPr lang="en-US" sz="2400" dirty="0" smtClean="0"/>
              <a:t>Established </a:t>
            </a:r>
            <a:r>
              <a:rPr lang="en-US" sz="2400" dirty="0" smtClean="0"/>
              <a:t>a system that provided old-age pensions for workers, survivors benefits for victims of industrial accidents, unemployment insurance, and aid for dependent mothers and children, the blind and physically disabled. </a:t>
            </a:r>
            <a:endParaRPr lang="en-US" sz="2400" dirty="0" smtClean="0"/>
          </a:p>
          <a:p>
            <a:r>
              <a:rPr lang="en-US" sz="2400" dirty="0" smtClean="0"/>
              <a:t>Although </a:t>
            </a:r>
            <a:r>
              <a:rPr lang="en-US" sz="2400" dirty="0" smtClean="0"/>
              <a:t>the original SSA did not cover farm and domestic workers, it did help millions of Americans feel more secure</a:t>
            </a:r>
            <a:r>
              <a:rPr lang="en-US" dirty="0" smtClean="0"/>
              <a:t>. </a:t>
            </a:r>
            <a:endParaRPr lang="en-US" dirty="0"/>
          </a:p>
        </p:txBody>
      </p:sp>
      <p:pic>
        <p:nvPicPr>
          <p:cNvPr id="4" name="Picture 3" descr="Social Security Benefit pie charg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457200"/>
            <a:ext cx="5829300" cy="4457700"/>
          </a:xfrm>
          <a:prstGeom prst="rect">
            <a:avLst/>
          </a:prstGeom>
        </p:spPr>
      </p:pic>
      <p:pic>
        <p:nvPicPr>
          <p:cNvPr id="5" name="Picture 4" descr="Social Security dependent percent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8916" y="477761"/>
            <a:ext cx="7340684" cy="5923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http://livingnewdeal.berkeley.edu/us/tx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smtClean="0"/>
              <a:t>Traces of the New Deal in Texas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Opposition to the New Deal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Expensive</a:t>
            </a:r>
          </a:p>
          <a:p>
            <a:r>
              <a:rPr lang="en-US" dirty="0" smtClean="0"/>
              <a:t>Dragging the nation into heavy debt</a:t>
            </a:r>
          </a:p>
          <a:p>
            <a:r>
              <a:rPr lang="en-US" dirty="0" smtClean="0"/>
              <a:t>Using money that could have been used in private business,  industry</a:t>
            </a:r>
          </a:p>
          <a:p>
            <a:r>
              <a:rPr lang="en-US" dirty="0" smtClean="0"/>
              <a:t>Government regulation</a:t>
            </a:r>
          </a:p>
          <a:p>
            <a:r>
              <a:rPr lang="en-US" dirty="0" smtClean="0"/>
              <a:t>Socialistic</a:t>
            </a:r>
          </a:p>
          <a:p>
            <a:r>
              <a:rPr lang="en-US" dirty="0" smtClean="0"/>
              <a:t>It wasn’t working.  No recovery.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944562"/>
          </a:xfrm>
        </p:spPr>
        <p:txBody>
          <a:bodyPr/>
          <a:lstStyle/>
          <a:p>
            <a:r>
              <a:rPr lang="en-US" dirty="0" smtClean="0"/>
              <a:t>FDR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6629400" cy="2286000"/>
          </a:xfrm>
        </p:spPr>
        <p:txBody>
          <a:bodyPr/>
          <a:lstStyle/>
          <a:p>
            <a:r>
              <a:rPr lang="en-US" dirty="0" smtClean="0"/>
              <a:t>Franklin Delano Roosevelt was elected president in 1932 on the slogan “I pledge…a New Deal for the American People.”</a:t>
            </a:r>
          </a:p>
          <a:p>
            <a:r>
              <a:rPr lang="en-US" dirty="0" smtClean="0"/>
              <a:t>Vice President – John Nance Garner of Texas</a:t>
            </a:r>
            <a:endParaRPr lang="en-US" dirty="0"/>
          </a:p>
        </p:txBody>
      </p:sp>
      <p:pic>
        <p:nvPicPr>
          <p:cNvPr id="17410" name="Picture 2" descr="http://www.danablankenhorn.com/images/2008/06/20/fdr_button_19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3962400"/>
            <a:ext cx="2095500" cy="2095500"/>
          </a:xfrm>
          <a:prstGeom prst="rect">
            <a:avLst/>
          </a:prstGeom>
          <a:noFill/>
        </p:spPr>
      </p:pic>
      <p:pic>
        <p:nvPicPr>
          <p:cNvPr id="17412" name="Picture 4" descr="http://upload.wikimedia.org/wikipedia/commons/6/66/John_Nance_Garner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3962400"/>
            <a:ext cx="1883038" cy="2232892"/>
          </a:xfrm>
          <a:prstGeom prst="rect">
            <a:avLst/>
          </a:prstGeom>
          <a:noFill/>
        </p:spPr>
      </p:pic>
      <p:pic>
        <p:nvPicPr>
          <p:cNvPr id="17414" name="Picture 6" descr="http://www.whilbr.org/PresidentialCampaignButtons/RooseveltGarner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4038600"/>
            <a:ext cx="1905000" cy="187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Content Placeholder 3" descr="Unemployment 1930s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990599"/>
            <a:ext cx="6934200" cy="4740011"/>
          </a:xfrm>
        </p:spPr>
      </p:pic>
      <p:pic>
        <p:nvPicPr>
          <p:cNvPr id="5" name="Picture 4" descr="US_GDP_growth_1930_194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912" y="914400"/>
            <a:ext cx="8485527" cy="5105400"/>
          </a:xfrm>
          <a:prstGeom prst="rect">
            <a:avLst/>
          </a:prstGeom>
        </p:spPr>
      </p:pic>
      <p:pic>
        <p:nvPicPr>
          <p:cNvPr id="6" name="Picture 5" descr="US Debt to GDP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53" y="762000"/>
            <a:ext cx="8800241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Opposition to the New Deal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Supreme Court began to reject some New Deal legislation.</a:t>
            </a:r>
          </a:p>
          <a:p>
            <a:r>
              <a:rPr lang="en-US" dirty="0" smtClean="0"/>
              <a:t>FDR decided to add more justices (total of 12) to the Supreme Court who were favorable to the New Deal.</a:t>
            </a:r>
          </a:p>
          <a:p>
            <a:r>
              <a:rPr lang="en-US" dirty="0" smtClean="0"/>
              <a:t>Court-packing plan ruled unconstitutional.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Opposition to the New Deal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liberals didn’t like the New Deal because they didn’t feel it was liberal enough.</a:t>
            </a:r>
          </a:p>
          <a:p>
            <a:pPr lvl="1"/>
            <a:r>
              <a:rPr lang="en-US" dirty="0" smtClean="0"/>
              <a:t>Huey Long of Louisiana (assassinated 1935)</a:t>
            </a:r>
          </a:p>
          <a:p>
            <a:pPr lvl="1"/>
            <a:r>
              <a:rPr lang="en-US" dirty="0" smtClean="0"/>
              <a:t>Dr. Francis </a:t>
            </a:r>
            <a:r>
              <a:rPr lang="en-US" dirty="0" smtClean="0"/>
              <a:t>Townsend – direct payments to elderly</a:t>
            </a:r>
            <a:endParaRPr lang="en-US" dirty="0" smtClean="0"/>
          </a:p>
          <a:p>
            <a:pPr lvl="1"/>
            <a:r>
              <a:rPr lang="en-US" dirty="0" smtClean="0"/>
              <a:t>Father Charles </a:t>
            </a:r>
            <a:r>
              <a:rPr lang="en-US" dirty="0" smtClean="0"/>
              <a:t>Coughlin- social justice through monetary reform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Huey Long</a:t>
            </a:r>
            <a:br>
              <a:rPr lang="en-US" dirty="0" smtClean="0"/>
            </a:br>
            <a:r>
              <a:rPr lang="en-US" dirty="0" smtClean="0"/>
              <a:t>“Share Our Wealth”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2057400"/>
            <a:ext cx="7315200" cy="38862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Cap </a:t>
            </a:r>
            <a:r>
              <a:rPr lang="en-US" dirty="0" smtClean="0"/>
              <a:t>personal fortunes at $50 million each — equivalent to about $600 million </a:t>
            </a:r>
            <a:r>
              <a:rPr lang="en-US" dirty="0" smtClean="0"/>
              <a:t>today</a:t>
            </a:r>
            <a:endParaRPr lang="en-US" dirty="0" smtClean="0"/>
          </a:p>
          <a:p>
            <a:r>
              <a:rPr lang="en-US" dirty="0" smtClean="0"/>
              <a:t>Limit annual income to one million dollars each (about $12 million today)</a:t>
            </a:r>
          </a:p>
          <a:p>
            <a:r>
              <a:rPr lang="en-US" dirty="0" smtClean="0"/>
              <a:t>Limit inheritances to five million dollars each (about $60 million today)</a:t>
            </a:r>
          </a:p>
          <a:p>
            <a:r>
              <a:rPr lang="en-US" dirty="0" smtClean="0"/>
              <a:t>Guarantee every family an annual income of $2,000 (or one-third the national average)</a:t>
            </a:r>
          </a:p>
          <a:p>
            <a:r>
              <a:rPr lang="en-US" dirty="0" smtClean="0"/>
              <a:t>Free college education and vocational training</a:t>
            </a:r>
          </a:p>
          <a:p>
            <a:r>
              <a:rPr lang="en-US" dirty="0" smtClean="0"/>
              <a:t>Old-age pensions for all persons over 60</a:t>
            </a:r>
          </a:p>
          <a:p>
            <a:r>
              <a:rPr lang="en-US" dirty="0" smtClean="0"/>
              <a:t>Veterans benefits and healthcare</a:t>
            </a:r>
          </a:p>
          <a:p>
            <a:r>
              <a:rPr lang="en-US" dirty="0" smtClean="0"/>
              <a:t>A 30 hour work week </a:t>
            </a:r>
          </a:p>
          <a:p>
            <a:r>
              <a:rPr lang="en-US" dirty="0" smtClean="0"/>
              <a:t>A four week vacation for every worker</a:t>
            </a:r>
          </a:p>
          <a:p>
            <a:r>
              <a:rPr lang="en-US" dirty="0" smtClean="0"/>
              <a:t>Greater regulation of commodity production to stabilize prices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1020762"/>
          </a:xfrm>
        </p:spPr>
        <p:txBody>
          <a:bodyPr/>
          <a:lstStyle/>
          <a:p>
            <a:r>
              <a:rPr lang="en-US" dirty="0" smtClean="0"/>
              <a:t>Banking Crisis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3276600" cy="3886200"/>
          </a:xfrm>
        </p:spPr>
        <p:txBody>
          <a:bodyPr>
            <a:normAutofit fontScale="85000" lnSpcReduction="20000"/>
          </a:bodyPr>
          <a:lstStyle/>
          <a:p>
            <a:r>
              <a:rPr lang="en-US" sz="2400" dirty="0" smtClean="0"/>
              <a:t>1933 Bank Run</a:t>
            </a:r>
          </a:p>
          <a:p>
            <a:r>
              <a:rPr lang="en-US" sz="2400" dirty="0" smtClean="0"/>
              <a:t>Response: </a:t>
            </a:r>
            <a:r>
              <a:rPr lang="en-US" sz="2400" dirty="0" smtClean="0"/>
              <a:t>Emergency Banking Act/FDIC</a:t>
            </a:r>
          </a:p>
          <a:p>
            <a:pPr lvl="1"/>
            <a:r>
              <a:rPr lang="en-US" sz="2400" dirty="0" smtClean="0"/>
              <a:t>Bank Holiday (4 days</a:t>
            </a:r>
            <a:r>
              <a:rPr lang="en-US" sz="2400" dirty="0" smtClean="0"/>
              <a:t>)</a:t>
            </a:r>
          </a:p>
          <a:p>
            <a:pPr lvl="1"/>
            <a:r>
              <a:rPr lang="en-US" sz="2400" dirty="0" smtClean="0"/>
              <a:t>Government inspection of banks</a:t>
            </a:r>
          </a:p>
          <a:p>
            <a:pPr lvl="1"/>
            <a:r>
              <a:rPr lang="en-US" sz="2400" dirty="0" smtClean="0"/>
              <a:t>Insure deposits to $5000</a:t>
            </a:r>
          </a:p>
          <a:p>
            <a:pPr lvl="1"/>
            <a:r>
              <a:rPr lang="en-US" sz="2400" dirty="0" smtClean="0"/>
              <a:t>Took </a:t>
            </a:r>
            <a:r>
              <a:rPr lang="en-US" sz="2400" dirty="0" smtClean="0"/>
              <a:t>the nation off the gold standard</a:t>
            </a:r>
          </a:p>
          <a:p>
            <a:pPr lvl="1"/>
            <a:endParaRPr lang="en-US" sz="2400" dirty="0" smtClean="0"/>
          </a:p>
          <a:p>
            <a:endParaRPr lang="en-US" dirty="0" smtClean="0"/>
          </a:p>
        </p:txBody>
      </p:sp>
      <p:pic>
        <p:nvPicPr>
          <p:cNvPr id="10242" name="Picture 2" descr="http://3.bp.blogspot.com/_cvdgPlEKW9k/S8b0S_n_cJI/AAAAAAAABHg/zx4ZoQBTh7E/s1600/bank-run-19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1752600"/>
            <a:ext cx="4419600" cy="3838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31368" y="274638"/>
            <a:ext cx="5681265" cy="944562"/>
          </a:xfrm>
        </p:spPr>
        <p:txBody>
          <a:bodyPr/>
          <a:lstStyle/>
          <a:p>
            <a:r>
              <a:rPr lang="en-US" dirty="0" smtClean="0"/>
              <a:t>FDR’s New Deal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0" y="1600200"/>
            <a:ext cx="7086600" cy="990600"/>
          </a:xfrm>
        </p:spPr>
        <p:txBody>
          <a:bodyPr>
            <a:normAutofit fontScale="92500"/>
          </a:bodyPr>
          <a:lstStyle/>
          <a:p>
            <a:r>
              <a:rPr lang="en-US" sz="3600" dirty="0" smtClean="0"/>
              <a:t>Brain Trust – </a:t>
            </a:r>
            <a:r>
              <a:rPr lang="en-US" sz="3600" dirty="0" smtClean="0"/>
              <a:t>professor &amp; advisors</a:t>
            </a:r>
            <a:endParaRPr lang="en-US" sz="3600" dirty="0" smtClean="0"/>
          </a:p>
          <a:p>
            <a:endParaRPr lang="en-US" dirty="0"/>
          </a:p>
        </p:txBody>
      </p:sp>
      <p:pic>
        <p:nvPicPr>
          <p:cNvPr id="25602" name="Picture 2" descr="http://s.wsj.net/public/resources/images/PT-AL172_HUNDER_G_2009031912482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5000" y="2667000"/>
            <a:ext cx="5267325" cy="3514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Relief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December 5, 1933</a:t>
            </a:r>
          </a:p>
          <a:p>
            <a:r>
              <a:rPr lang="en-US" sz="3600" dirty="0" smtClean="0"/>
              <a:t>Legalize beer</a:t>
            </a:r>
          </a:p>
          <a:p>
            <a:r>
              <a:rPr lang="en-US" sz="3600" dirty="0" smtClean="0"/>
              <a:t>21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amendment</a:t>
            </a:r>
            <a:endParaRPr lang="en-US" sz="3600" dirty="0"/>
          </a:p>
        </p:txBody>
      </p:sp>
      <p:pic>
        <p:nvPicPr>
          <p:cNvPr id="4" name="Picture 3" descr="We want bee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7000" y="228600"/>
            <a:ext cx="6276446" cy="3867150"/>
          </a:xfrm>
          <a:prstGeom prst="rect">
            <a:avLst/>
          </a:prstGeom>
        </p:spPr>
      </p:pic>
      <p:pic>
        <p:nvPicPr>
          <p:cNvPr id="5" name="Picture 4" descr="prohibition-ends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828800"/>
            <a:ext cx="6200775" cy="46175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533400"/>
            <a:ext cx="5681265" cy="1477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Federal Emergency Relief Administration (FERA)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209800"/>
            <a:ext cx="3886200" cy="3886200"/>
          </a:xfrm>
        </p:spPr>
        <p:txBody>
          <a:bodyPr>
            <a:normAutofit/>
          </a:bodyPr>
          <a:lstStyle/>
          <a:p>
            <a:r>
              <a:rPr lang="en-US" dirty="0" smtClean="0"/>
              <a:t>Led </a:t>
            </a:r>
            <a:r>
              <a:rPr lang="en-US" dirty="0" smtClean="0"/>
              <a:t>by Harry Hopkins, a former social worker, this agency sent funds to depleting local relief agencies. </a:t>
            </a:r>
            <a:endParaRPr lang="en-US" dirty="0" smtClean="0"/>
          </a:p>
          <a:p>
            <a:r>
              <a:rPr lang="en-US" dirty="0" smtClean="0"/>
              <a:t>Within </a:t>
            </a:r>
            <a:r>
              <a:rPr lang="en-US" dirty="0" smtClean="0"/>
              <a:t>two hours, $5 million were given out. </a:t>
            </a:r>
            <a:endParaRPr lang="en-US" dirty="0" smtClean="0"/>
          </a:p>
          <a:p>
            <a:r>
              <a:rPr lang="en-US" dirty="0" smtClean="0"/>
              <a:t>Mr</a:t>
            </a:r>
            <a:r>
              <a:rPr lang="en-US" dirty="0" smtClean="0"/>
              <a:t>. Hopkins believed that men should be put to work and not be given charity. His program also funded public work programs. </a:t>
            </a:r>
            <a:endParaRPr lang="en-US" dirty="0"/>
          </a:p>
        </p:txBody>
      </p:sp>
      <p:sp>
        <p:nvSpPr>
          <p:cNvPr id="26626" name="AutoShape 2" descr="http://www.google.com/url?sa=i&amp;source=images&amp;cd=&amp;docid=rUBm1rnno-vQmM&amp;tbnid=CZIixfIB_tsmjM:&amp;ved=0CAUQjBw4DA&amp;url=http%3A%2F%2Fnewdeal-toledo.net%2Fimages%2Falfred_castagne.jpg&amp;ei=LrgAU9OKJ4mayAH9t4GQCw&amp;psig=AFQjCNGG7VtJFqh6ew-ncQUrAt5iLBr9pg&amp;ust=13926424786888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8" name="AutoShape 4" descr="http://www.google.com/url?sa=i&amp;source=images&amp;cd=&amp;docid=rUBm1rnno-vQmM&amp;tbnid=CZIixfIB_tsmjM:&amp;ved=0CAUQjBw4DA&amp;url=http%3A%2F%2Fnewdeal-toledo.net%2Fimages%2Falfred_castagne.jpg&amp;ei=LrgAU9OKJ4mayAH9t4GQCw&amp;psig=AFQjCNGG7VtJFqh6ew-ncQUrAt5iLBr9pg&amp;ust=1392642478688872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" name="Picture 5" descr="FER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" y="2362200"/>
            <a:ext cx="4005262" cy="31988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Civilian Conservation Corps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905000"/>
            <a:ext cx="4572000" cy="38862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</a:t>
            </a:r>
            <a:r>
              <a:rPr lang="en-US" dirty="0" smtClean="0"/>
              <a:t>ut </a:t>
            </a:r>
            <a:r>
              <a:rPr lang="en-US" dirty="0" smtClean="0"/>
              <a:t>2.5 million unmarried men to work maintaining and restoring forests, beaches, and parks. </a:t>
            </a:r>
            <a:endParaRPr lang="en-US" dirty="0" smtClean="0"/>
          </a:p>
          <a:p>
            <a:r>
              <a:rPr lang="en-US" dirty="0" smtClean="0"/>
              <a:t>Workers </a:t>
            </a:r>
            <a:r>
              <a:rPr lang="en-US" dirty="0" smtClean="0"/>
              <a:t>earned only $1 a day but received free board and job training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From 1934 to 1937, this program funded similar programs for 8,500 women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 </a:t>
            </a:r>
            <a:r>
              <a:rPr lang="en-US" dirty="0" smtClean="0"/>
              <a:t>The CCC taught the men and women of America how to live independently, thus, increasing their self esteem.</a:t>
            </a:r>
            <a:endParaRPr lang="en-US" dirty="0"/>
          </a:p>
        </p:txBody>
      </p:sp>
      <p:pic>
        <p:nvPicPr>
          <p:cNvPr id="4" name="Picture 3" descr="Garner State Park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295400"/>
            <a:ext cx="2857500" cy="214312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3600" y="3581400"/>
            <a:ext cx="1922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Garner State Park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 descr="http://th08.deviantart.net/fs71/PRE/i/2012/340/c/0/san_jacinto_monument_by_deftones1979-d5jl0zb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419600" y="533400"/>
            <a:ext cx="4038600" cy="6060669"/>
          </a:xfrm>
          <a:prstGeom prst="rect">
            <a:avLst/>
          </a:prstGeom>
          <a:noFill/>
        </p:spPr>
      </p:pic>
      <p:pic>
        <p:nvPicPr>
          <p:cNvPr id="5" name="Picture 2" descr="http://th08.deviantart.net/fs71/PRE/i/2012/340/c/0/san_jacinto_monument_by_deftones1979-d5jl0z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381000"/>
            <a:ext cx="4133850" cy="6200775"/>
          </a:xfrm>
          <a:prstGeom prst="rect">
            <a:avLst/>
          </a:prstGeom>
          <a:noFill/>
        </p:spPr>
      </p:pic>
      <p:pic>
        <p:nvPicPr>
          <p:cNvPr id="6" name="Picture 5" descr="Post Office Mural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381000"/>
            <a:ext cx="2857500" cy="2857500"/>
          </a:xfrm>
          <a:prstGeom prst="rect">
            <a:avLst/>
          </a:prstGeom>
        </p:spPr>
      </p:pic>
      <p:pic>
        <p:nvPicPr>
          <p:cNvPr id="7" name="Picture 6" descr="New Deal Mural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81200" y="3810000"/>
            <a:ext cx="2143125" cy="214312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09600" y="4114800"/>
            <a:ext cx="1295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Oil Rig Museum Mural, Kilgore, Texas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914400" y="3352800"/>
            <a:ext cx="26754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Quanah Post Office Mural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457200"/>
            <a:ext cx="5681265" cy="838200"/>
          </a:xfrm>
        </p:spPr>
        <p:txBody>
          <a:bodyPr/>
          <a:lstStyle/>
          <a:p>
            <a:r>
              <a:rPr lang="en-US" dirty="0" smtClean="0"/>
              <a:t>Recovery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447800"/>
            <a:ext cx="7010400" cy="4495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Problem: </a:t>
            </a:r>
            <a:r>
              <a:rPr lang="en-US" dirty="0" smtClean="0"/>
              <a:t>The decline in the industrial prices in 1930s caused business failures and unemployment. </a:t>
            </a:r>
            <a:endParaRPr lang="en-US" dirty="0" smtClean="0"/>
          </a:p>
          <a:p>
            <a:r>
              <a:rPr lang="en-US" dirty="0" smtClean="0"/>
              <a:t>New Deal Solution: National </a:t>
            </a:r>
            <a:r>
              <a:rPr lang="en-US" dirty="0" smtClean="0"/>
              <a:t>Industrial Recovery Act (NIRA) of June 1933 </a:t>
            </a:r>
            <a:endParaRPr lang="en-US" dirty="0" smtClean="0"/>
          </a:p>
          <a:p>
            <a:r>
              <a:rPr lang="en-US" dirty="0" smtClean="0"/>
              <a:t>B</a:t>
            </a:r>
            <a:r>
              <a:rPr lang="en-US" dirty="0" smtClean="0"/>
              <a:t>oost declining </a:t>
            </a:r>
            <a:r>
              <a:rPr lang="en-US" dirty="0" smtClean="0"/>
              <a:t>prices, helping businesses and workers. </a:t>
            </a:r>
            <a:endParaRPr lang="en-US" dirty="0" smtClean="0"/>
          </a:p>
          <a:p>
            <a:r>
              <a:rPr lang="en-US" dirty="0" smtClean="0"/>
              <a:t>A</a:t>
            </a:r>
            <a:r>
              <a:rPr lang="en-US" dirty="0" smtClean="0"/>
              <a:t>llowed </a:t>
            </a:r>
            <a:r>
              <a:rPr lang="en-US" dirty="0" smtClean="0"/>
              <a:t>trade associations </a:t>
            </a:r>
            <a:r>
              <a:rPr lang="en-US" dirty="0" smtClean="0"/>
              <a:t>to </a:t>
            </a:r>
            <a:r>
              <a:rPr lang="en-US" dirty="0" smtClean="0"/>
              <a:t>write codes regulating wages, working conditions, production, and prices. </a:t>
            </a:r>
            <a:endParaRPr lang="en-US" dirty="0" smtClean="0"/>
          </a:p>
          <a:p>
            <a:r>
              <a:rPr lang="en-US" dirty="0" smtClean="0"/>
              <a:t>S</a:t>
            </a:r>
            <a:r>
              <a:rPr lang="en-US" dirty="0" smtClean="0"/>
              <a:t>et </a:t>
            </a:r>
            <a:r>
              <a:rPr lang="en-US" dirty="0" smtClean="0"/>
              <a:t>a minimum wage. </a:t>
            </a:r>
            <a:endParaRPr lang="en-US" dirty="0" smtClean="0"/>
          </a:p>
          <a:p>
            <a:r>
              <a:rPr lang="en-US" dirty="0" smtClean="0"/>
              <a:t>Effects: Higher wages creates higher prices which causes people to stop buying, which leads to more layoffs. Some </a:t>
            </a:r>
            <a:r>
              <a:rPr lang="en-US" dirty="0" smtClean="0"/>
              <a:t>businesses felt that the codes were too complicated and the NRA was too rigid. Declared unconstitutional later on.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_Firelight_theme">
  <a:themeElements>
    <a:clrScheme name="Firelight">
      <a:dk1>
        <a:sysClr val="windowText" lastClr="000000"/>
      </a:dk1>
      <a:lt1>
        <a:sysClr val="window" lastClr="FFFFFF"/>
      </a:lt1>
      <a:dk2>
        <a:srgbClr val="9F1C00"/>
      </a:dk2>
      <a:lt2>
        <a:srgbClr val="EEECE1"/>
      </a:lt2>
      <a:accent1>
        <a:srgbClr val="FF881F"/>
      </a:accent1>
      <a:accent2>
        <a:srgbClr val="771C00"/>
      </a:accent2>
      <a:accent3>
        <a:srgbClr val="576A2C"/>
      </a:accent3>
      <a:accent4>
        <a:srgbClr val="A24D00"/>
      </a:accent4>
      <a:accent5>
        <a:srgbClr val="244872"/>
      </a:accent5>
      <a:accent6>
        <a:srgbClr val="5E341C"/>
      </a:accent6>
      <a:hlink>
        <a:srgbClr val="FF912E"/>
      </a:hlink>
      <a:folHlink>
        <a:srgbClr val="B5CB83"/>
      </a:folHlink>
    </a:clrScheme>
    <a:fontScheme name="Firelight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irelight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50000"/>
              </a:schemeClr>
            </a:gs>
            <a:gs pos="100000">
              <a:schemeClr val="phClr">
                <a:tint val="100000"/>
                <a:shade val="80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path path="circle">
            <a:fillToRect l="25000" t="100000" r="100000" b="100000"/>
          </a:path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8100" cap="flat" cmpd="sng" algn="ctr">
          <a:solidFill>
            <a:schemeClr val="phClr">
              <a:shade val="95000"/>
              <a:alpha val="90000"/>
            </a:schemeClr>
          </a:solidFill>
          <a:prstDash val="solid"/>
        </a:ln>
        <a:ln w="76200" cap="flat" cmpd="sng" algn="ctr">
          <a:solidFill>
            <a:schemeClr val="phClr">
              <a:shade val="95000"/>
              <a:alpha val="50000"/>
            </a:schemeClr>
          </a:solidFill>
          <a:prstDash val="solid"/>
        </a:ln>
      </a:lnStyleLst>
      <a:effectStyleLst>
        <a:effectStyle>
          <a:effectLst>
            <a:innerShdw blurRad="63500">
              <a:srgbClr val="000000">
                <a:alpha val="60000"/>
              </a:srgbClr>
            </a:inn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  <a:outerShdw blurRad="76200" dist="38100" sx="101000" sy="101000" rotWithShape="0">
              <a:srgbClr val="000000">
                <a:alpha val="60000"/>
              </a:srgbClr>
            </a:outerShdw>
          </a:effectLst>
        </a:effectStyle>
        <a:effectStyle>
          <a:effectLst>
            <a:innerShdw blurRad="63500">
              <a:srgbClr val="000000">
                <a:alpha val="5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4200000"/>
            </a:lightRig>
          </a:scene3d>
          <a:sp3d prstMaterial="softmetal">
            <a:bevelT w="63500" h="254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accent1">
                <a:shade val="45000"/>
                <a:satMod val="125000"/>
              </a:schemeClr>
            </a:gs>
            <a:gs pos="100000">
              <a:schemeClr val="phClr">
                <a:shade val="55000"/>
                <a:satMod val="125000"/>
              </a:schemeClr>
            </a:gs>
          </a:gsLst>
          <a:lin ang="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Theme_Firelight_theme</Template>
  <TotalTime>350</TotalTime>
  <Words>1014</Words>
  <Application>Microsoft Office PowerPoint</Application>
  <PresentationFormat>On-screen Show (4:3)</PresentationFormat>
  <Paragraphs>99</Paragraphs>
  <Slides>23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Theme_Firelight_theme</vt:lpstr>
      <vt:lpstr>The New Deal </vt:lpstr>
      <vt:lpstr>FDR</vt:lpstr>
      <vt:lpstr>Banking Crisis</vt:lpstr>
      <vt:lpstr>FDR’s New Deal</vt:lpstr>
      <vt:lpstr>Relief</vt:lpstr>
      <vt:lpstr>       Federal Emergency Relief Administration (FERA) </vt:lpstr>
      <vt:lpstr>Civilian Conservation Corps</vt:lpstr>
      <vt:lpstr>Slide 8</vt:lpstr>
      <vt:lpstr>Recovery</vt:lpstr>
      <vt:lpstr>Public Works Administration</vt:lpstr>
      <vt:lpstr>Slide 11</vt:lpstr>
      <vt:lpstr>Reform</vt:lpstr>
      <vt:lpstr>Home Owners Loan Corporation (HOLC) / Agriculture Adjustment Administration (AAA)</vt:lpstr>
      <vt:lpstr>Tennessee Valley Authority (TVA)</vt:lpstr>
      <vt:lpstr>Slide 15</vt:lpstr>
      <vt:lpstr>Wagner Act 1935</vt:lpstr>
      <vt:lpstr>Social Security Act 1935</vt:lpstr>
      <vt:lpstr>Slide 18</vt:lpstr>
      <vt:lpstr>Opposition to the New Deal</vt:lpstr>
      <vt:lpstr>Slide 20</vt:lpstr>
      <vt:lpstr>Opposition to the New Deal</vt:lpstr>
      <vt:lpstr>Opposition to the New Deal</vt:lpstr>
      <vt:lpstr>Huey Long “Share Our Wealth”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Cotton Blossom</dc:creator>
  <cp:lastModifiedBy>Cotton Blossom</cp:lastModifiedBy>
  <cp:revision>28</cp:revision>
  <dcterms:created xsi:type="dcterms:W3CDTF">2014-02-16T12:38:53Z</dcterms:created>
  <dcterms:modified xsi:type="dcterms:W3CDTF">2014-02-16T18:28:59Z</dcterms:modified>
</cp:coreProperties>
</file>